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684F6D-F506-460A-A2D0-1A7C83B2FA09}"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73B1F-2A04-45BF-8B26-2FA28D6B4729}"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84F6D-F506-460A-A2D0-1A7C83B2FA09}"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84F6D-F506-460A-A2D0-1A7C83B2FA09}"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B684F6D-F506-460A-A2D0-1A7C83B2FA09}"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73B1F-2A04-45BF-8B26-2FA28D6B4729}"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684F6D-F506-460A-A2D0-1A7C83B2FA09}"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B684F6D-F506-460A-A2D0-1A7C83B2FA09}"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B684F6D-F506-460A-A2D0-1A7C83B2FA09}" type="datetimeFigureOut">
              <a:rPr lang="en-US" smtClean="0"/>
              <a:pPr/>
              <a:t>4/29/2012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684F6D-F506-460A-A2D0-1A7C83B2FA09}" type="datetimeFigureOut">
              <a:rPr lang="en-US" smtClean="0"/>
              <a:pPr/>
              <a:t>4/29/2012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84F6D-F506-460A-A2D0-1A7C83B2FA09}" type="datetimeFigureOut">
              <a:rPr lang="en-US" smtClean="0"/>
              <a:pPr/>
              <a:t>4/29/2012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84F6D-F506-460A-A2D0-1A7C83B2FA09}"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84F6D-F506-460A-A2D0-1A7C83B2FA09}"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73B1F-2A04-45BF-8B26-2FA28D6B47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B684F6D-F506-460A-A2D0-1A7C83B2FA09}" type="datetimeFigureOut">
              <a:rPr lang="en-US" smtClean="0"/>
              <a:pPr/>
              <a:t>4/29/2012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9473B1F-2A04-45BF-8B26-2FA28D6B472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85800"/>
            <a:ext cx="6553200" cy="5181600"/>
          </a:xfrm>
        </p:spPr>
        <p:txBody>
          <a:bodyPr>
            <a:normAutofit fontScale="92500" lnSpcReduction="10000"/>
          </a:bodyPr>
          <a:lstStyle/>
          <a:p>
            <a:r>
              <a:rPr lang="en-US" sz="4400" dirty="0" smtClean="0">
                <a:solidFill>
                  <a:schemeClr val="tx1"/>
                </a:solidFill>
              </a:rPr>
              <a:t>Sparks Police Department</a:t>
            </a:r>
          </a:p>
          <a:p>
            <a:r>
              <a:rPr lang="en-US" sz="4400" dirty="0" smtClean="0">
                <a:solidFill>
                  <a:schemeClr val="tx1"/>
                </a:solidFill>
              </a:rPr>
              <a:t>and</a:t>
            </a:r>
          </a:p>
          <a:p>
            <a:r>
              <a:rPr lang="en-US" sz="4400" dirty="0" smtClean="0">
                <a:solidFill>
                  <a:schemeClr val="tx1"/>
                </a:solidFill>
              </a:rPr>
              <a:t>Northern Nevada Adult Mental Health Services</a:t>
            </a:r>
          </a:p>
          <a:p>
            <a:r>
              <a:rPr lang="en-US" sz="4400" dirty="0" smtClean="0">
                <a:solidFill>
                  <a:schemeClr val="tx1"/>
                </a:solidFill>
              </a:rPr>
              <a:t>Present </a:t>
            </a:r>
          </a:p>
          <a:p>
            <a:r>
              <a:rPr lang="en-US" sz="4400" dirty="0" smtClean="0">
                <a:solidFill>
                  <a:schemeClr val="tx1"/>
                </a:solidFill>
              </a:rPr>
              <a:t>Mobile Outreach &amp; Safety Team </a:t>
            </a:r>
          </a:p>
          <a:p>
            <a:r>
              <a:rPr lang="en-US" sz="4400" dirty="0" smtClean="0">
                <a:solidFill>
                  <a:schemeClr val="tx1"/>
                </a:solidFill>
              </a:rPr>
              <a:t>(</a:t>
            </a:r>
            <a:r>
              <a:rPr lang="en-US" sz="4400" dirty="0" smtClean="0">
                <a:solidFill>
                  <a:schemeClr val="tx1"/>
                </a:solidFill>
              </a:rPr>
              <a:t>MOST)</a:t>
            </a:r>
            <a:endParaRPr lang="en-US" sz="4400" dirty="0">
              <a:solidFill>
                <a:schemeClr val="tx1"/>
              </a:solidFill>
            </a:endParaRPr>
          </a:p>
        </p:txBody>
      </p:sp>
    </p:spTree>
    <p:extLst>
      <p:ext uri="{BB962C8B-B14F-4D97-AF65-F5344CB8AC3E}">
        <p14:creationId xmlns:p14="http://schemas.microsoft.com/office/powerpoint/2010/main" val="3619264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82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MOST Mission Statement	</a:t>
            </a:r>
            <a:endParaRPr lang="en-US" dirty="0"/>
          </a:p>
        </p:txBody>
      </p:sp>
      <p:sp>
        <p:nvSpPr>
          <p:cNvPr id="3" name="Content Placeholder 2"/>
          <p:cNvSpPr>
            <a:spLocks noGrp="1"/>
          </p:cNvSpPr>
          <p:nvPr>
            <p:ph sz="quarter" idx="13"/>
          </p:nvPr>
        </p:nvSpPr>
        <p:spPr/>
        <p:txBody>
          <a:bodyPr>
            <a:normAutofit/>
          </a:bodyPr>
          <a:lstStyle/>
          <a:p>
            <a:pPr marL="137160" indent="0">
              <a:buNone/>
            </a:pPr>
            <a:r>
              <a:rPr lang="en-US" sz="2800" dirty="0" smtClean="0"/>
              <a:t>To enhance the safety of our community by bringing the opportunity for recovery to those who suffer from mental illness</a:t>
            </a:r>
            <a:r>
              <a:rPr lang="en-US" sz="2400" dirty="0" smtClean="0"/>
              <a:t>.  </a:t>
            </a:r>
          </a:p>
          <a:p>
            <a:pPr marL="137160" indent="0">
              <a:buNone/>
            </a:pPr>
            <a:endParaRPr lang="en-US" sz="2400" dirty="0"/>
          </a:p>
          <a:p>
            <a:pPr marL="137160" indent="0">
              <a:buNone/>
            </a:pPr>
            <a:r>
              <a:rPr lang="en-US" sz="2400" dirty="0" smtClean="0"/>
              <a:t>Essentially, the point of the Program is to intervene with a mentally ill person sooner so that they do not reach the point where they need psychiatric hospitalization or end up in the legal system. The advantages of early intervention to the individual, law enforcement and taxpayers are self-evident.  </a:t>
            </a:r>
            <a:endParaRPr lang="en-US" sz="2400" dirty="0"/>
          </a:p>
        </p:txBody>
      </p:sp>
    </p:spTree>
    <p:extLst>
      <p:ext uri="{BB962C8B-B14F-4D97-AF65-F5344CB8AC3E}">
        <p14:creationId xmlns:p14="http://schemas.microsoft.com/office/powerpoint/2010/main" val="3829362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staffs the program?</a:t>
            </a:r>
            <a:endParaRPr lang="en-US" dirty="0"/>
          </a:p>
        </p:txBody>
      </p:sp>
      <p:sp>
        <p:nvSpPr>
          <p:cNvPr id="3" name="Content Placeholder 2"/>
          <p:cNvSpPr>
            <a:spLocks noGrp="1"/>
          </p:cNvSpPr>
          <p:nvPr>
            <p:ph sz="quarter" idx="13"/>
          </p:nvPr>
        </p:nvSpPr>
        <p:spPr/>
        <p:txBody>
          <a:bodyPr>
            <a:normAutofit/>
          </a:bodyPr>
          <a:lstStyle/>
          <a:p>
            <a:r>
              <a:rPr lang="en-US" sz="2000" dirty="0" smtClean="0"/>
              <a:t>Two staff members  (Lisa </a:t>
            </a:r>
            <a:r>
              <a:rPr lang="en-US" sz="2000" dirty="0" err="1" smtClean="0"/>
              <a:t>Leatham</a:t>
            </a:r>
            <a:r>
              <a:rPr lang="en-US" sz="2000" dirty="0" smtClean="0"/>
              <a:t> and </a:t>
            </a:r>
            <a:r>
              <a:rPr lang="en-US" sz="2000" dirty="0" err="1" smtClean="0"/>
              <a:t>Randee</a:t>
            </a:r>
            <a:r>
              <a:rPr lang="en-US" sz="2000" dirty="0" smtClean="0"/>
              <a:t> Hill) from  Northern Nevada Adult Mental Health Services (NNAMHS). They are </a:t>
            </a:r>
            <a:r>
              <a:rPr lang="en-US" sz="2000" dirty="0"/>
              <a:t>L</a:t>
            </a:r>
            <a:r>
              <a:rPr lang="en-US" sz="2000" dirty="0" smtClean="0"/>
              <a:t>icensed </a:t>
            </a:r>
            <a:r>
              <a:rPr lang="en-US" sz="2000" dirty="0"/>
              <a:t>C</a:t>
            </a:r>
            <a:r>
              <a:rPr lang="en-US" sz="2000" dirty="0" smtClean="0"/>
              <a:t>linical </a:t>
            </a:r>
            <a:r>
              <a:rPr lang="en-US" sz="2000" dirty="0"/>
              <a:t>S</a:t>
            </a:r>
            <a:r>
              <a:rPr lang="en-US" sz="2000" dirty="0" smtClean="0"/>
              <a:t>ocial Workers (LCSW).</a:t>
            </a:r>
          </a:p>
          <a:p>
            <a:pPr marL="137160" indent="0">
              <a:buNone/>
            </a:pPr>
            <a:endParaRPr lang="en-US" sz="2000" dirty="0" smtClean="0"/>
          </a:p>
          <a:p>
            <a:r>
              <a:rPr lang="en-US" sz="2000" dirty="0" smtClean="0"/>
              <a:t>Currently there are six officers, one sergeant and one lieutenant assigned to the program as a collateral duty. </a:t>
            </a:r>
          </a:p>
          <a:p>
            <a:pPr marL="137160" indent="0">
              <a:buNone/>
            </a:pPr>
            <a:endParaRPr lang="en-US" sz="2000" dirty="0" smtClean="0"/>
          </a:p>
          <a:p>
            <a:r>
              <a:rPr lang="en-US" sz="2000" dirty="0" smtClean="0"/>
              <a:t>NNAMHS personnel will ride with officers to provide outreach and services to members of the community. </a:t>
            </a:r>
            <a:endParaRPr lang="en-US" sz="2000" dirty="0"/>
          </a:p>
        </p:txBody>
      </p:sp>
    </p:spTree>
    <p:extLst>
      <p:ext uri="{BB962C8B-B14F-4D97-AF65-F5344CB8AC3E}">
        <p14:creationId xmlns:p14="http://schemas.microsoft.com/office/powerpoint/2010/main" val="1647757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THEY HELP</a:t>
            </a:r>
            <a:endParaRPr lang="en-US" dirty="0"/>
          </a:p>
        </p:txBody>
      </p:sp>
      <p:sp>
        <p:nvSpPr>
          <p:cNvPr id="3" name="Content Placeholder 2"/>
          <p:cNvSpPr>
            <a:spLocks noGrp="1"/>
          </p:cNvSpPr>
          <p:nvPr>
            <p:ph sz="quarter" idx="13"/>
          </p:nvPr>
        </p:nvSpPr>
        <p:spPr/>
        <p:txBody>
          <a:bodyPr>
            <a:noAutofit/>
          </a:bodyPr>
          <a:lstStyle/>
          <a:p>
            <a:r>
              <a:rPr lang="en-US" sz="2000" dirty="0" smtClean="0"/>
              <a:t>MOST is primarily designed to help those with mental illness. Schizophrenia and Bi-Polar Disorder are two of the more common examples. </a:t>
            </a:r>
          </a:p>
          <a:p>
            <a:r>
              <a:rPr lang="en-US" sz="2000" dirty="0" smtClean="0"/>
              <a:t>They can also:</a:t>
            </a:r>
          </a:p>
          <a:p>
            <a:pPr lvl="1"/>
            <a:r>
              <a:rPr lang="en-US" sz="2000" dirty="0" smtClean="0"/>
              <a:t>Initiate legal holds</a:t>
            </a:r>
          </a:p>
          <a:p>
            <a:pPr lvl="1"/>
            <a:r>
              <a:rPr lang="en-US" sz="2000" dirty="0" smtClean="0"/>
              <a:t>Provide basic referral services</a:t>
            </a:r>
          </a:p>
          <a:p>
            <a:pPr lvl="1"/>
            <a:r>
              <a:rPr lang="en-US" sz="2000" dirty="0" smtClean="0"/>
              <a:t>Follow-up on clients who need more than one contact</a:t>
            </a:r>
          </a:p>
          <a:p>
            <a:pPr lvl="1"/>
            <a:r>
              <a:rPr lang="en-US" sz="2000" dirty="0" smtClean="0"/>
              <a:t>Perform outreach to those that are not engaged with mental health services</a:t>
            </a:r>
          </a:p>
          <a:p>
            <a:pPr lvl="1"/>
            <a:r>
              <a:rPr lang="en-US" sz="2000" dirty="0" smtClean="0"/>
              <a:t>Collect data </a:t>
            </a:r>
          </a:p>
          <a:p>
            <a:pPr lvl="1"/>
            <a:r>
              <a:rPr lang="en-US" sz="2000" dirty="0" smtClean="0"/>
              <a:t>Educate the community on the benefits of the MOST program</a:t>
            </a:r>
          </a:p>
        </p:txBody>
      </p:sp>
    </p:spTree>
    <p:extLst>
      <p:ext uri="{BB962C8B-B14F-4D97-AF65-F5344CB8AC3E}">
        <p14:creationId xmlns:p14="http://schemas.microsoft.com/office/powerpoint/2010/main" val="2131367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THEY HELP?	</a:t>
            </a:r>
            <a:endParaRPr lang="en-US" dirty="0"/>
          </a:p>
        </p:txBody>
      </p:sp>
      <p:sp>
        <p:nvSpPr>
          <p:cNvPr id="3" name="Content Placeholder 2"/>
          <p:cNvSpPr>
            <a:spLocks noGrp="1"/>
          </p:cNvSpPr>
          <p:nvPr>
            <p:ph sz="quarter" idx="13"/>
          </p:nvPr>
        </p:nvSpPr>
        <p:spPr/>
        <p:txBody>
          <a:bodyPr/>
          <a:lstStyle/>
          <a:p>
            <a:r>
              <a:rPr lang="en-US" sz="2400" dirty="0" smtClean="0"/>
              <a:t>Contact can come from:</a:t>
            </a:r>
          </a:p>
          <a:p>
            <a:pPr lvl="1"/>
            <a:r>
              <a:rPr lang="en-US" sz="2400" dirty="0" smtClean="0"/>
              <a:t>Contact during patrol time</a:t>
            </a:r>
          </a:p>
          <a:p>
            <a:pPr lvl="1"/>
            <a:r>
              <a:rPr lang="en-US" sz="2400" dirty="0" smtClean="0"/>
              <a:t>Referrals from other officers</a:t>
            </a:r>
          </a:p>
          <a:p>
            <a:pPr lvl="1"/>
            <a:r>
              <a:rPr lang="en-US" sz="2400" dirty="0" smtClean="0"/>
              <a:t>Requests from family members</a:t>
            </a:r>
          </a:p>
          <a:p>
            <a:r>
              <a:rPr lang="en-US" sz="2400" dirty="0" smtClean="0"/>
              <a:t>Sometimes the Team makes a one-time only contact. Other times they may plan to see the client on a regular schedule to assist them, thus not requiring a higher, more expensive and disruptive level of care. </a:t>
            </a:r>
            <a:endParaRPr lang="en-US" sz="2400" dirty="0"/>
          </a:p>
        </p:txBody>
      </p:sp>
    </p:spTree>
    <p:extLst>
      <p:ext uri="{BB962C8B-B14F-4D97-AF65-F5344CB8AC3E}">
        <p14:creationId xmlns:p14="http://schemas.microsoft.com/office/powerpoint/2010/main" val="2720595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they help?</a:t>
            </a:r>
            <a:endParaRPr lang="en-US" dirty="0"/>
          </a:p>
        </p:txBody>
      </p:sp>
      <p:sp>
        <p:nvSpPr>
          <p:cNvPr id="3" name="Content Placeholder 2"/>
          <p:cNvSpPr>
            <a:spLocks noGrp="1"/>
          </p:cNvSpPr>
          <p:nvPr>
            <p:ph sz="quarter" idx="13"/>
          </p:nvPr>
        </p:nvSpPr>
        <p:spPr/>
        <p:txBody>
          <a:bodyPr/>
          <a:lstStyle/>
          <a:p>
            <a:r>
              <a:rPr lang="en-US" sz="2400" dirty="0" smtClean="0"/>
              <a:t>MOST team members are educated on community resources and where to guide the client for assistance.</a:t>
            </a:r>
          </a:p>
          <a:p>
            <a:r>
              <a:rPr lang="en-US" sz="2400" dirty="0" smtClean="0"/>
              <a:t>They know the process for admissions to </a:t>
            </a:r>
            <a:r>
              <a:rPr lang="en-US" sz="2400" dirty="0" err="1" smtClean="0"/>
              <a:t>Dini</a:t>
            </a:r>
            <a:r>
              <a:rPr lang="en-US" sz="2400" dirty="0" smtClean="0"/>
              <a:t>-Townsend and West Hills Hospitals. </a:t>
            </a:r>
          </a:p>
          <a:p>
            <a:r>
              <a:rPr lang="en-US" sz="2400" dirty="0" smtClean="0"/>
              <a:t>They know how to reach case managers and others in the system to facilitate actions that may result in resolving the issue rather than having to initiate a hold. </a:t>
            </a:r>
          </a:p>
          <a:p>
            <a:r>
              <a:rPr lang="en-US" sz="2400" dirty="0"/>
              <a:t>T</a:t>
            </a:r>
            <a:r>
              <a:rPr lang="en-US" sz="2400" dirty="0" smtClean="0"/>
              <a:t>hey have access to NNAHMS electronic files</a:t>
            </a:r>
            <a:r>
              <a:rPr lang="en-US" dirty="0" smtClean="0"/>
              <a:t>. </a:t>
            </a:r>
            <a:endParaRPr lang="en-US" dirty="0"/>
          </a:p>
        </p:txBody>
      </p:sp>
    </p:spTree>
    <p:extLst>
      <p:ext uri="{BB962C8B-B14F-4D97-AF65-F5344CB8AC3E}">
        <p14:creationId xmlns:p14="http://schemas.microsoft.com/office/powerpoint/2010/main" val="2129708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MOST PROGRAM</a:t>
            </a:r>
            <a:endParaRPr lang="en-US" dirty="0"/>
          </a:p>
        </p:txBody>
      </p:sp>
      <p:sp>
        <p:nvSpPr>
          <p:cNvPr id="3" name="Content Placeholder 2"/>
          <p:cNvSpPr>
            <a:spLocks noGrp="1"/>
          </p:cNvSpPr>
          <p:nvPr>
            <p:ph sz="quarter" idx="13"/>
          </p:nvPr>
        </p:nvSpPr>
        <p:spPr/>
        <p:txBody>
          <a:bodyPr>
            <a:normAutofit/>
          </a:bodyPr>
          <a:lstStyle/>
          <a:p>
            <a:r>
              <a:rPr lang="en-US" sz="2400" dirty="0" smtClean="0"/>
              <a:t>MOST has been working with the Reno Police Department for more than three years. </a:t>
            </a:r>
          </a:p>
          <a:p>
            <a:pPr marL="137160" indent="0">
              <a:buNone/>
            </a:pPr>
            <a:endParaRPr lang="en-US" sz="2400" dirty="0" smtClean="0"/>
          </a:p>
          <a:p>
            <a:r>
              <a:rPr lang="en-US" sz="2400" dirty="0" smtClean="0"/>
              <a:t>Data for 2011 shows that they had more than 700 client contacts, with significant spikes in contact occurring in October, November and December. </a:t>
            </a:r>
            <a:endParaRPr lang="en-US" sz="2400" dirty="0"/>
          </a:p>
        </p:txBody>
      </p:sp>
    </p:spTree>
    <p:extLst>
      <p:ext uri="{BB962C8B-B14F-4D97-AF65-F5344CB8AC3E}">
        <p14:creationId xmlns:p14="http://schemas.microsoft.com/office/powerpoint/2010/main" val="1702762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THAT MEANS FOR THE CITY OF SPARKS</a:t>
            </a:r>
            <a:endParaRPr lang="en-US" dirty="0"/>
          </a:p>
        </p:txBody>
      </p:sp>
      <p:sp>
        <p:nvSpPr>
          <p:cNvPr id="3" name="Content Placeholder 2"/>
          <p:cNvSpPr>
            <a:spLocks noGrp="1"/>
          </p:cNvSpPr>
          <p:nvPr>
            <p:ph sz="quarter" idx="13"/>
          </p:nvPr>
        </p:nvSpPr>
        <p:spPr/>
        <p:txBody>
          <a:bodyPr/>
          <a:lstStyle/>
          <a:p>
            <a:r>
              <a:rPr lang="en-US" sz="2400" dirty="0" smtClean="0"/>
              <a:t>In 2011, Sparks Police went to many calls that dealt with mental issues. </a:t>
            </a:r>
          </a:p>
          <a:p>
            <a:pPr lvl="1"/>
            <a:r>
              <a:rPr lang="en-US" sz="2400" dirty="0" smtClean="0"/>
              <a:t>370 calls classified as “mental”</a:t>
            </a:r>
          </a:p>
          <a:p>
            <a:pPr lvl="1"/>
            <a:r>
              <a:rPr lang="en-US" sz="2400" dirty="0" smtClean="0"/>
              <a:t>  89 attempted suicide calls </a:t>
            </a:r>
          </a:p>
          <a:p>
            <a:pPr marL="457200" lvl="1" indent="0">
              <a:buNone/>
            </a:pPr>
            <a:endParaRPr lang="en-US" sz="2400" dirty="0" smtClean="0"/>
          </a:p>
          <a:p>
            <a:pPr marL="457200" lvl="1" indent="0">
              <a:buNone/>
            </a:pPr>
            <a:r>
              <a:rPr lang="en-US" sz="2400" dirty="0" smtClean="0"/>
              <a:t>This means we would have at least 459 opportunities to have a more positive impact for people in our community. </a:t>
            </a:r>
          </a:p>
          <a:p>
            <a:pPr lvl="1"/>
            <a:endParaRPr lang="en-US" dirty="0"/>
          </a:p>
          <a:p>
            <a:pPr lvl="1"/>
            <a:endParaRPr lang="en-US" dirty="0"/>
          </a:p>
        </p:txBody>
      </p:sp>
    </p:spTree>
    <p:extLst>
      <p:ext uri="{BB962C8B-B14F-4D97-AF65-F5344CB8AC3E}">
        <p14:creationId xmlns:p14="http://schemas.microsoft.com/office/powerpoint/2010/main" val="251725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Most program</a:t>
            </a:r>
            <a:endParaRPr lang="en-US" dirty="0"/>
          </a:p>
        </p:txBody>
      </p:sp>
      <p:sp>
        <p:nvSpPr>
          <p:cNvPr id="4" name="Content Placeholder 3"/>
          <p:cNvSpPr>
            <a:spLocks noGrp="1"/>
          </p:cNvSpPr>
          <p:nvPr>
            <p:ph sz="quarter" idx="13"/>
          </p:nvPr>
        </p:nvSpPr>
        <p:spPr/>
        <p:txBody>
          <a:bodyPr/>
          <a:lstStyle/>
          <a:p>
            <a:r>
              <a:rPr lang="en-US" sz="2400" dirty="0" smtClean="0"/>
              <a:t>Sparks Police Officers are being scheduled to ride with Reno Police Department Officers so that they can see firsthand how the MOST program works. We are doing this so that our officers will have a working knowledge of the program from the day it is implemented here</a:t>
            </a:r>
            <a:r>
              <a:rPr lang="en-US" dirty="0" smtClean="0"/>
              <a:t>. </a:t>
            </a:r>
            <a:endParaRPr lang="en-US" dirty="0"/>
          </a:p>
        </p:txBody>
      </p:sp>
    </p:spTree>
    <p:extLst>
      <p:ext uri="{BB962C8B-B14F-4D97-AF65-F5344CB8AC3E}">
        <p14:creationId xmlns:p14="http://schemas.microsoft.com/office/powerpoint/2010/main" val="30708686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669</TotalTime>
  <Words>522</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PowerPoint Presentation</vt:lpstr>
      <vt:lpstr>MOST Mission Statement </vt:lpstr>
      <vt:lpstr>Who staffs the program?</vt:lpstr>
      <vt:lpstr>WHO THEY HELP</vt:lpstr>
      <vt:lpstr>HOW DO THEY HELP? </vt:lpstr>
      <vt:lpstr>How do they help?</vt:lpstr>
      <vt:lpstr>MOST PROGRAM</vt:lpstr>
      <vt:lpstr>WHAT THAT MEANS FOR THE CITY OF SPARKS</vt:lpstr>
      <vt:lpstr>Most program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Sparks Police Department</dc:title>
  <dc:creator>Krall, Peter</dc:creator>
  <cp:lastModifiedBy>Krall, Peter</cp:lastModifiedBy>
  <cp:revision>28</cp:revision>
  <dcterms:created xsi:type="dcterms:W3CDTF">2012-02-22T22:54:46Z</dcterms:created>
  <dcterms:modified xsi:type="dcterms:W3CDTF">2012-04-29T15:51:55Z</dcterms:modified>
</cp:coreProperties>
</file>